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2" r:id="rId2"/>
    <p:sldId id="274" r:id="rId3"/>
    <p:sldId id="275" r:id="rId4"/>
    <p:sldId id="276" r:id="rId5"/>
    <p:sldId id="277" r:id="rId6"/>
    <p:sldId id="278" r:id="rId7"/>
    <p:sldId id="279" r:id="rId8"/>
    <p:sldId id="273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ADB8B-2118-4A95-AE4D-A13A9A781EF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FD0FE-BC0C-4536-8F98-A771054CF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0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0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6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5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5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8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7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9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4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2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3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DCAF9-E918-4273-9FBE-4D3BC2244D5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195FB-863F-48DF-ADAA-981ECB2D2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4104456" cy="104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3528" y="1063898"/>
            <a:ext cx="259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Ước và bội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3641" y="1621241"/>
            <a:ext cx="67208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 Khám phá 1 (xem SGK/Tr.28)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90" y="2112177"/>
            <a:ext cx="8129652" cy="184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41" y="3975694"/>
            <a:ext cx="8156615" cy="254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85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328417"/>
              </p:ext>
            </p:extLst>
          </p:nvPr>
        </p:nvGraphicFramePr>
        <p:xfrm>
          <a:off x="539552" y="548680"/>
          <a:ext cx="8019312" cy="42484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73104"/>
                <a:gridCol w="1448973"/>
                <a:gridCol w="3897235"/>
              </a:tblGrid>
              <a:tr h="47205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xếp đội hình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hàng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học sinh trong 1 hàng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052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nhất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052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hai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052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ba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052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tư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052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năm 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052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sáu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052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bảy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2052"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400" baseline="0" smtClean="0">
                          <a:latin typeface="Times New Roman" pitchFamily="18" charset="0"/>
                          <a:cs typeface="Times New Roman" pitchFamily="18" charset="0"/>
                        </a:rPr>
                        <a:t> tám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73" y="4797152"/>
            <a:ext cx="802169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37173" y="5517232"/>
            <a:ext cx="7851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36 =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smtClean="0">
                <a:solidFill>
                  <a:srgbClr val="FF6699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6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8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3641" y="260648"/>
            <a:ext cx="84368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2. Kiến thức trọng tâm (xem SGK/Tr.28)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70102"/>
            <a:ext cx="8568951" cy="133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36094"/>
              </p:ext>
            </p:extLst>
          </p:nvPr>
        </p:nvGraphicFramePr>
        <p:xfrm>
          <a:off x="3995936" y="2420888"/>
          <a:ext cx="86409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8" name="Equation" r:id="rId4" imgW="342720" imgH="228600" progId="Equation.DSMT4">
                  <p:embed/>
                </p:oleObj>
              </mc:Choice>
              <mc:Fallback>
                <p:oleObj name="Equation" r:id="rId4" imgW="342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95936" y="2420888"/>
                        <a:ext cx="864096" cy="576064"/>
                      </a:xfrm>
                      <a:prstGeom prst="rect">
                        <a:avLst/>
                      </a:prstGeom>
                      <a:ln w="381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292080" y="3572823"/>
            <a:ext cx="2667807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 là </a:t>
            </a:r>
            <a:r>
              <a:rPr lang="en-US" sz="3200" b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của a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6040" y="3560425"/>
            <a:ext cx="2667807" cy="584775"/>
          </a:xfrm>
          <a:prstGeom prst="rect">
            <a:avLst/>
          </a:prstGeom>
          <a:ln w="476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en-US" sz="3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của b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1869943" y="2708920"/>
            <a:ext cx="2053985" cy="851505"/>
          </a:xfrm>
          <a:prstGeom prst="straightConnector1">
            <a:avLst/>
          </a:prstGeom>
          <a:ln w="349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860033" y="2708920"/>
            <a:ext cx="1872207" cy="851505"/>
          </a:xfrm>
          <a:prstGeom prst="straightConnector1">
            <a:avLst/>
          </a:prstGeom>
          <a:ln w="349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flipH="1" flipV="1">
            <a:off x="3203848" y="3865210"/>
            <a:ext cx="2088232" cy="1"/>
          </a:xfrm>
          <a:prstGeom prst="straightConnector1">
            <a:avLst/>
          </a:prstGeom>
          <a:ln w="349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437112"/>
            <a:ext cx="856895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83641" y="5229200"/>
            <a:ext cx="69246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Ví dụ : Ư(36) = {1; 2; 3; 4; 6; 9; 18; 36}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1560" y="5958557"/>
            <a:ext cx="69246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B(2) = {0; 2; 4; 6; 8; 10; 12; …}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3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73" y="845423"/>
            <a:ext cx="836295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3641" y="260648"/>
            <a:ext cx="84368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Chú ý (học SGK/ Tr.28)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1332" y="2573615"/>
            <a:ext cx="84368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4. Thực hành 1 (Xem SGK/ Tr.28)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41" y="3185652"/>
            <a:ext cx="8245856" cy="211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92666" y="5301207"/>
            <a:ext cx="84368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3) Hãy chỉ ra các bội của 6.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3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359" y="332656"/>
            <a:ext cx="82860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Giải :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1a) 48 là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của 6 (vì 48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hết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cho 6)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…………..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2) Ư(6) = {1; 2; …}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3) B(6) = {0; ………..}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7574" y="2898154"/>
            <a:ext cx="31143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Cách tìm ước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42" y="4040254"/>
            <a:ext cx="6844746" cy="1146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7532" y="3455479"/>
            <a:ext cx="67208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 Khám phá 2 (xem SGK/Tr.29)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897" y="5085184"/>
            <a:ext cx="5827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Giải : Số 18 chia hết cho các số :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1;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3200" b="1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6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73415"/>
            <a:ext cx="864096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7532" y="188640"/>
            <a:ext cx="8512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Kiến thức trọng tâm (xem SGK/Tr.29)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7532" y="2348880"/>
            <a:ext cx="85129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Ví dụ : Tìm Ư(18) ta lấy 18 chia các số từ 1 đến 18, và 18 chia hết cho số nào thì số đó là ước của 18. 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đã làm 18 chia hết cho các số 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15816" y="5109534"/>
            <a:ext cx="46085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1;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6" name="Rectangle 5"/>
          <p:cNvSpPr/>
          <p:nvPr/>
        </p:nvSpPr>
        <p:spPr>
          <a:xfrm>
            <a:off x="819586" y="4986423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Ư(18</a:t>
            </a:r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) = {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sz="4400"/>
          </a:p>
        </p:txBody>
      </p:sp>
      <p:sp>
        <p:nvSpPr>
          <p:cNvPr id="12" name="Rectangle 11"/>
          <p:cNvSpPr/>
          <p:nvPr/>
        </p:nvSpPr>
        <p:spPr>
          <a:xfrm>
            <a:off x="2259746" y="4382704"/>
            <a:ext cx="46085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1;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0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99844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32" y="773415"/>
            <a:ext cx="794551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7532" y="188640"/>
            <a:ext cx="8512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3. Thực hành 2 (xem SGK/Tr.29)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6348" y="2420888"/>
            <a:ext cx="85129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Giải :</a:t>
            </a:r>
          </a:p>
          <a:p>
            <a:pPr marL="514350" indent="-514350">
              <a:buAutoNum type="alphaLcParenR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Ư(17) = {1;…………..}</a:t>
            </a:r>
          </a:p>
          <a:p>
            <a:pPr marL="514350" indent="-514350">
              <a:buAutoNum type="alphaLcParenR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Ư(20) = {1;………….}</a:t>
            </a:r>
          </a:p>
        </p:txBody>
      </p:sp>
    </p:spTree>
    <p:extLst>
      <p:ext uri="{BB962C8B-B14F-4D97-AF65-F5344CB8AC3E}">
        <p14:creationId xmlns:p14="http://schemas.microsoft.com/office/powerpoint/2010/main" val="187607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78497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3528" y="3140968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 :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Nghiên cứu bài giảng.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Chép bài và làm bài tập theo yêu cầu bài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giảng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Ghi sẵn câu hỏi (</a:t>
            </a:r>
            <a:r>
              <a:rPr lang="en-US" sz="3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nội dung chưa hiểu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) để khi lên lớp trên K12 trao đổi với thầy.</a:t>
            </a:r>
          </a:p>
        </p:txBody>
      </p:sp>
    </p:spTree>
    <p:extLst>
      <p:ext uri="{BB962C8B-B14F-4D97-AF65-F5344CB8AC3E}">
        <p14:creationId xmlns:p14="http://schemas.microsoft.com/office/powerpoint/2010/main" val="100091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76672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làm thêm (làm vào tập bài tập)</a:t>
            </a:r>
          </a:p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Chọn câu đúng .</a:t>
            </a:r>
          </a:p>
          <a:p>
            <a:pPr marL="514350" indent="-514350">
              <a:buAutoNum type="alphaLcParenR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12 là bội của 24</a:t>
            </a:r>
          </a:p>
          <a:p>
            <a:pPr marL="514350" indent="-514350">
              <a:buAutoNum type="alphaLcParenR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12 là ước của 24</a:t>
            </a:r>
          </a:p>
          <a:p>
            <a:pPr marL="514350" indent="-514350">
              <a:buAutoNum type="alphaLcParenR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6 là ước của 15</a:t>
            </a:r>
          </a:p>
          <a:p>
            <a:pPr marL="514350" indent="-514350">
              <a:buAutoNum type="alphaLcParenR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15 là bội của 4</a:t>
            </a:r>
          </a:p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. Tìm :</a:t>
            </a:r>
          </a:p>
          <a:p>
            <a:pPr marL="514350" indent="-514350">
              <a:buAutoNum type="alphaLcParenR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Ư(15) = {……………..}</a:t>
            </a:r>
          </a:p>
          <a:p>
            <a:pPr marL="514350" indent="-514350">
              <a:buAutoNum type="alphaLcParenR"/>
            </a:pP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Ư(28) = {…………… ..}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81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443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283</cp:revision>
  <dcterms:created xsi:type="dcterms:W3CDTF">2021-09-06T05:12:59Z</dcterms:created>
  <dcterms:modified xsi:type="dcterms:W3CDTF">2021-09-23T11:47:11Z</dcterms:modified>
</cp:coreProperties>
</file>